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62" r:id="rId3"/>
    <p:sldId id="263" r:id="rId4"/>
    <p:sldId id="267" r:id="rId5"/>
    <p:sldId id="268" r:id="rId6"/>
    <p:sldId id="269" r:id="rId7"/>
    <p:sldId id="272" r:id="rId8"/>
    <p:sldId id="273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828CEC-AB12-4974-94A4-4928F293047C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91C8AA-5DC5-4837-B9C6-42F991A862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738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1C0E7-AE89-4B27-3F17-6EF71D50A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71742-3056-68B0-BAF4-1A5C37E95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63873-E7AD-0A94-3572-64FA7B53F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6CCBA-10B4-E375-1A71-6D6728890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510AB-6D39-4B6B-B7B3-EFED52F72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326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C98EE-3167-D8A3-A941-76FE95B9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E98749-578C-AE53-1CEA-BAC294FC9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BB0DE-CF65-40E3-FC8F-4C0BE4F86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F4F7F-F0EB-9315-4505-634620C05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2FA17-F0B8-03C9-AD30-95AB3AC27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857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734EEA-E479-6D40-6E95-A443F51C2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C48600-6297-2D6D-2966-B454C3EED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4A3E3-89F1-869D-69C4-EA398D604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2F160-3332-71AB-1FA5-B78BEF8C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C5ED-6528-FF4D-4E02-DB828078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4242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23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508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338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85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12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32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394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4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DBE15-99F0-A4E5-60D3-D0C09CA4C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7C280-7A61-1E0B-8C06-88955B67B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33B3B-2333-07CE-34C2-9B613172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00ADE-C8BB-FF50-6A06-F60B06ADE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59B72-DA9C-FF83-3775-6F53D106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03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3561-80C5-912E-4323-DA8D950D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39E74-17A7-ADDD-FA62-C157FF5BA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9BAB4-9E9D-3E2E-69E3-7201D9B56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77578-6539-104A-CA39-122F5944F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4800E-2260-9ACA-E73A-7BEEFEA9A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86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C014-3354-BB59-DD4C-8C6229B8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76767-1719-4E75-C6E2-03E17C7FA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6F9CB-CB13-A53F-C70F-7F6B9AFDC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E1800-4BB5-DDDC-781D-C3389811D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24EB6-485A-9FF7-EF12-E6D68A491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15185-C673-DF69-8CCC-4EC6BF37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30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3E9A2-DA0E-F3BB-069D-DB12E98B9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F0613-0350-3F87-9DF4-56875BE2F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F04408-E022-1D8D-05F1-827D0BE4D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E17121-3B39-188F-35E5-95089E314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DB8C6-ABCF-224E-29C0-DBD007A1E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34EA2A-1E47-735C-A065-9EFF83D3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1CD7BC-E2D2-9813-8EE3-7460C8C0E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648EB-03F2-7A0A-8798-28C59A3E0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86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A2E6-967B-D322-A2A5-EC18C5507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44CF7F-8D9C-7311-7839-C1C9853EB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152497-9F82-4255-0D4E-52EE9801F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54AAFA-1CA2-E99D-3852-D1AA2206C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1618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264949-2708-F6DC-E8C7-F91BD301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CB8263-8741-7DD2-CE65-622A3F339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06C72-7EFC-C669-29CC-3F32BFDF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17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D2EE3-D60B-0BA7-156A-ECC3FBE4B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DDF8-4B1F-6824-8A38-6991D8753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7C4EA-4B8B-2BC9-9392-D8A474C33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8A1B2-DE44-6BAE-32EC-8D46201A1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18F72-FA98-7538-BFD5-D1A63DD0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9C1A9-4D29-ACAF-8734-B468FFF9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785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F4C3A-978C-5C2A-C5FB-343584B7A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C00B8D-1DA0-F51A-9AD4-2A7853800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750E3-B907-1311-A67A-5F1621196F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8232A-8D1C-9385-BF82-267645599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A4AEA-C13B-BC6D-B886-626866A52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80FBA-FC7B-1D55-6152-2E088F5E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384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EF55C6-AAE5-6B30-E6D5-26CBB1CBF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3EAE5-1E7A-4A51-93AC-CBE99186A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742BD-DAA6-A709-58A1-802321127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FDB24-3F96-4586-82BF-E534A0BD7779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BCC1E-0816-50B9-34EE-CBDCE9BD0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3FBC3-1F11-6CE6-E86F-D36BA6627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B3506-7CCF-48A3-8A27-4739EE15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33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2091730"/>
            <a:ext cx="6297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625"/>
              </a:lnSpc>
              <a:defRPr/>
            </a:pPr>
            <a:r>
              <a:rPr lang="en-US" sz="370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Bioprocess Downstream Processing</a:t>
            </a:r>
            <a:endParaRPr lang="en-US" sz="3708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1492" y="3556496"/>
            <a:ext cx="6297018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  <a:defRPr/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presentation outlines the critical steps involved in downstream processing within biopharmaceutical manufacturing, focusing on the separation, concentration, purification, and final formulation of biological products.</a:t>
            </a:r>
            <a:endParaRPr lang="en-US" sz="1458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9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49454" y="453727"/>
            <a:ext cx="6465094" cy="1031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0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Downstream Processing: An Overview</a:t>
            </a:r>
            <a:endParaRPr lang="en-US" sz="3208" dirty="0"/>
          </a:p>
        </p:txBody>
      </p:sp>
      <p:sp>
        <p:nvSpPr>
          <p:cNvPr id="4" name="Text 1"/>
          <p:cNvSpPr/>
          <p:nvPr/>
        </p:nvSpPr>
        <p:spPr>
          <a:xfrm>
            <a:off x="5149454" y="1732261"/>
            <a:ext cx="6465094" cy="527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292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Also called Product Recovery, DSP is complex and costly but crucial for obtaining a usable product.</a:t>
            </a:r>
            <a:endParaRPr lang="en-US" sz="129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453" y="2445644"/>
            <a:ext cx="824905" cy="98990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39260" y="2610544"/>
            <a:ext cx="2062361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Broth</a:t>
            </a:r>
            <a:endParaRPr lang="en-US" sz="1583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453" y="3435549"/>
            <a:ext cx="824905" cy="98990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39260" y="3600450"/>
            <a:ext cx="2062361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Separation</a:t>
            </a:r>
            <a:endParaRPr lang="en-US" sz="1583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9453" y="4425455"/>
            <a:ext cx="824905" cy="98990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39260" y="4590356"/>
            <a:ext cx="2062361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Purification</a:t>
            </a:r>
            <a:endParaRPr lang="en-US" sz="1583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9453" y="5415360"/>
            <a:ext cx="824905" cy="98990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39260" y="5580261"/>
            <a:ext cx="2062361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58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Final Product</a:t>
            </a:r>
            <a:endParaRPr lang="en-US" sz="158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3219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082" y="2833688"/>
            <a:ext cx="7046417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41"/>
              </a:lnSpc>
            </a:pPr>
            <a:r>
              <a:rPr lang="en-US" sz="3625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Initial Recovery &amp; Cell Disruption</a:t>
            </a:r>
            <a:endParaRPr lang="en-US" sz="3625" dirty="0"/>
          </a:p>
        </p:txBody>
      </p:sp>
      <p:sp>
        <p:nvSpPr>
          <p:cNvPr id="4" name="Text 1"/>
          <p:cNvSpPr/>
          <p:nvPr/>
        </p:nvSpPr>
        <p:spPr>
          <a:xfrm>
            <a:off x="650082" y="3692723"/>
            <a:ext cx="10891838" cy="297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first step depends on the product's location: extracellular or intracellular.</a:t>
            </a:r>
            <a:endParaRPr lang="en-US" sz="1458" dirty="0"/>
          </a:p>
        </p:txBody>
      </p:sp>
      <p:sp>
        <p:nvSpPr>
          <p:cNvPr id="5" name="Text 2"/>
          <p:cNvSpPr/>
          <p:nvPr/>
        </p:nvSpPr>
        <p:spPr>
          <a:xfrm>
            <a:off x="650082" y="4384576"/>
            <a:ext cx="3471168" cy="290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Extracellular Product (Secreted)</a:t>
            </a:r>
            <a:endParaRPr lang="en-US" sz="1792" dirty="0"/>
          </a:p>
        </p:txBody>
      </p:sp>
      <p:sp>
        <p:nvSpPr>
          <p:cNvPr id="6" name="Text 3"/>
          <p:cNvSpPr/>
          <p:nvPr/>
        </p:nvSpPr>
        <p:spPr>
          <a:xfrm>
            <a:off x="650082" y="4860528"/>
            <a:ext cx="5219303" cy="594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Product is in the liquid broth; proceed directly to Solid-Liquid Separation.</a:t>
            </a:r>
            <a:endParaRPr lang="en-US" sz="1458" dirty="0"/>
          </a:p>
        </p:txBody>
      </p:sp>
      <p:sp>
        <p:nvSpPr>
          <p:cNvPr id="7" name="Text 4"/>
          <p:cNvSpPr/>
          <p:nvPr/>
        </p:nvSpPr>
        <p:spPr>
          <a:xfrm>
            <a:off x="6328966" y="4384576"/>
            <a:ext cx="3650754" cy="290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792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Intracellular Product (Inside Cells)</a:t>
            </a:r>
            <a:endParaRPr lang="en-US" sz="1792" dirty="0"/>
          </a:p>
        </p:txBody>
      </p:sp>
      <p:sp>
        <p:nvSpPr>
          <p:cNvPr id="8" name="Text 5"/>
          <p:cNvSpPr/>
          <p:nvPr/>
        </p:nvSpPr>
        <p:spPr>
          <a:xfrm>
            <a:off x="6328966" y="4860528"/>
            <a:ext cx="5219303" cy="297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33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Requires Cell Disruption:</a:t>
            </a:r>
            <a:endParaRPr lang="en-US" sz="1458" dirty="0"/>
          </a:p>
        </p:txBody>
      </p:sp>
      <p:sp>
        <p:nvSpPr>
          <p:cNvPr id="9" name="Text 6"/>
          <p:cNvSpPr/>
          <p:nvPr/>
        </p:nvSpPr>
        <p:spPr>
          <a:xfrm>
            <a:off x="6328966" y="5324773"/>
            <a:ext cx="5219303" cy="297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333"/>
              </a:lnSpc>
              <a:buSzPct val="100000"/>
              <a:buChar char="•"/>
            </a:pPr>
            <a:r>
              <a:rPr lang="en-US" sz="1458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Mechanical:</a:t>
            </a: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Shear forces (homogenizers).</a:t>
            </a:r>
            <a:endParaRPr lang="en-US" sz="1458" dirty="0"/>
          </a:p>
        </p:txBody>
      </p:sp>
      <p:sp>
        <p:nvSpPr>
          <p:cNvPr id="10" name="Text 7"/>
          <p:cNvSpPr/>
          <p:nvPr/>
        </p:nvSpPr>
        <p:spPr>
          <a:xfrm>
            <a:off x="6328966" y="5686921"/>
            <a:ext cx="5219303" cy="594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333"/>
              </a:lnSpc>
              <a:buSzPct val="100000"/>
              <a:buChar char="•"/>
            </a:pPr>
            <a:r>
              <a:rPr lang="en-US" sz="1458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Non-Mechanical:</a:t>
            </a: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Chemical (detergents), Physical (freeze-thaw), Enzymatic (lysozyme).</a:t>
            </a:r>
            <a:endParaRPr lang="en-US" sz="1458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826022"/>
            <a:ext cx="8342610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  <a:defRPr/>
            </a:pPr>
            <a:r>
              <a:rPr lang="en-US" sz="370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Step 2: Separating Solids from Liquids</a:t>
            </a:r>
            <a:endParaRPr lang="en-US" sz="3708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1492" y="2794695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  <a:defRPr/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primary goal is to clarify the broth by removing solids (cells or cell debris).</a:t>
            </a:r>
            <a:endParaRPr lang="en-US" sz="1458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3309739"/>
            <a:ext cx="472480" cy="472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1492" y="401845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defRPr/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Filtration</a:t>
            </a:r>
            <a:endParaRPr lang="en-US" sz="18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1492" y="4427141"/>
            <a:ext cx="346551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  <a:defRPr/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Passing the broth through a filter.</a:t>
            </a:r>
            <a:endParaRPr lang="en-US" sz="1458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244" y="3309739"/>
            <a:ext cx="472480" cy="4724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363245" y="401845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defRPr/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Centrifugation</a:t>
            </a:r>
            <a:endParaRPr lang="en-US" sz="18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Text 5"/>
          <p:cNvSpPr/>
          <p:nvPr/>
        </p:nvSpPr>
        <p:spPr>
          <a:xfrm>
            <a:off x="4363244" y="4427141"/>
            <a:ext cx="346551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  <a:defRPr/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Using high-speed spin to separate by density.</a:t>
            </a:r>
            <a:endParaRPr lang="en-US" sz="1458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4996" y="3309739"/>
            <a:ext cx="472480" cy="4724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64996" y="4018458"/>
            <a:ext cx="295086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  <a:defRPr/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Coagulation &amp; Flocculation</a:t>
            </a:r>
            <a:endParaRPr lang="en-US" sz="18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Text 7"/>
          <p:cNvSpPr/>
          <p:nvPr/>
        </p:nvSpPr>
        <p:spPr>
          <a:xfrm>
            <a:off x="8064996" y="4427141"/>
            <a:ext cx="346551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  <a:defRPr/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Clump small particles together so they settle.</a:t>
            </a:r>
            <a:endParaRPr lang="en-US" sz="1458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873845"/>
            <a:ext cx="8070255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Common Methods for Solid-Liquid Separation</a:t>
            </a:r>
            <a:endParaRPr lang="en-US" sz="2958" dirty="0"/>
          </a:p>
        </p:txBody>
      </p:sp>
      <p:sp>
        <p:nvSpPr>
          <p:cNvPr id="3" name="Text 1"/>
          <p:cNvSpPr/>
          <p:nvPr/>
        </p:nvSpPr>
        <p:spPr>
          <a:xfrm>
            <a:off x="661492" y="2724349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Beyond the primary techniques, other methods contribute to effective solid-liquid separation.</a:t>
            </a:r>
            <a:endParaRPr lang="en-US" sz="1458" dirty="0"/>
          </a:p>
        </p:txBody>
      </p:sp>
      <p:sp>
        <p:nvSpPr>
          <p:cNvPr id="4" name="Shape 2"/>
          <p:cNvSpPr/>
          <p:nvPr/>
        </p:nvSpPr>
        <p:spPr>
          <a:xfrm>
            <a:off x="661492" y="3239393"/>
            <a:ext cx="3496965" cy="1744762"/>
          </a:xfrm>
          <a:prstGeom prst="roundRect">
            <a:avLst>
              <a:gd name="adj" fmla="val 6988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6092" y="3239393"/>
            <a:ext cx="101600" cy="174476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952104" y="3453805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Flotation</a:t>
            </a:r>
            <a:endParaRPr lang="en-US" sz="1833" dirty="0"/>
          </a:p>
        </p:txBody>
      </p:sp>
      <p:sp>
        <p:nvSpPr>
          <p:cNvPr id="7" name="Text 5"/>
          <p:cNvSpPr/>
          <p:nvPr/>
        </p:nvSpPr>
        <p:spPr>
          <a:xfrm>
            <a:off x="952103" y="3862487"/>
            <a:ext cx="2991942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Making particles float to the surface for removal.</a:t>
            </a:r>
            <a:endParaRPr lang="en-US" sz="1458" dirty="0"/>
          </a:p>
        </p:txBody>
      </p:sp>
      <p:sp>
        <p:nvSpPr>
          <p:cNvPr id="8" name="Shape 6"/>
          <p:cNvSpPr/>
          <p:nvPr/>
        </p:nvSpPr>
        <p:spPr>
          <a:xfrm>
            <a:off x="4347468" y="3239393"/>
            <a:ext cx="3496965" cy="1744762"/>
          </a:xfrm>
          <a:prstGeom prst="roundRect">
            <a:avLst>
              <a:gd name="adj" fmla="val 6988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322068" y="3239393"/>
            <a:ext cx="101600" cy="174476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0" name="Text 8"/>
          <p:cNvSpPr/>
          <p:nvPr/>
        </p:nvSpPr>
        <p:spPr>
          <a:xfrm>
            <a:off x="4638080" y="3453805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Sedimentation</a:t>
            </a:r>
            <a:endParaRPr lang="en-US" sz="1833" dirty="0"/>
          </a:p>
        </p:txBody>
      </p:sp>
      <p:sp>
        <p:nvSpPr>
          <p:cNvPr id="11" name="Text 9"/>
          <p:cNvSpPr/>
          <p:nvPr/>
        </p:nvSpPr>
        <p:spPr>
          <a:xfrm>
            <a:off x="4638080" y="3862487"/>
            <a:ext cx="2991942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Allowing denser particles to settle naturally over time.</a:t>
            </a:r>
            <a:endParaRPr lang="en-US" sz="1458" dirty="0"/>
          </a:p>
        </p:txBody>
      </p:sp>
      <p:sp>
        <p:nvSpPr>
          <p:cNvPr id="12" name="Shape 10"/>
          <p:cNvSpPr/>
          <p:nvPr/>
        </p:nvSpPr>
        <p:spPr>
          <a:xfrm>
            <a:off x="8033444" y="3239393"/>
            <a:ext cx="3496965" cy="1744762"/>
          </a:xfrm>
          <a:prstGeom prst="roundRect">
            <a:avLst>
              <a:gd name="adj" fmla="val 6988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008044" y="3239393"/>
            <a:ext cx="101600" cy="174476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4" name="Text 12"/>
          <p:cNvSpPr/>
          <p:nvPr/>
        </p:nvSpPr>
        <p:spPr>
          <a:xfrm>
            <a:off x="8324057" y="3453805"/>
            <a:ext cx="247501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Membrane Separation</a:t>
            </a:r>
            <a:endParaRPr lang="en-US" sz="1833" dirty="0"/>
          </a:p>
        </p:txBody>
      </p:sp>
      <p:sp>
        <p:nvSpPr>
          <p:cNvPr id="15" name="Text 13"/>
          <p:cNvSpPr/>
          <p:nvPr/>
        </p:nvSpPr>
        <p:spPr>
          <a:xfrm>
            <a:off x="8324057" y="3862487"/>
            <a:ext cx="29919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Utilizing semi-permeable membranes to separate components based on size.</a:t>
            </a:r>
            <a:endParaRPr lang="en-US" sz="145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977" y="401539"/>
            <a:ext cx="8036818" cy="456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83"/>
              </a:lnSpc>
            </a:pPr>
            <a:r>
              <a:rPr lang="en-US" sz="2833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Step 3: Concentrating and Isolating the Product</a:t>
            </a:r>
            <a:endParaRPr lang="en-US" sz="2833" dirty="0"/>
          </a:p>
        </p:txBody>
      </p:sp>
      <p:sp>
        <p:nvSpPr>
          <p:cNvPr id="3" name="Text 1"/>
          <p:cNvSpPr/>
          <p:nvPr/>
        </p:nvSpPr>
        <p:spPr>
          <a:xfrm>
            <a:off x="510977" y="1149747"/>
            <a:ext cx="11170047" cy="233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66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stage focuses on reducing the volume of the solution and making the product more accessible for further purification.</a:t>
            </a:r>
            <a:endParaRPr lang="en-US" sz="1667" dirty="0"/>
          </a:p>
        </p:txBody>
      </p:sp>
      <p:sp>
        <p:nvSpPr>
          <p:cNvPr id="9" name="Text 0"/>
          <p:cNvSpPr/>
          <p:nvPr/>
        </p:nvSpPr>
        <p:spPr>
          <a:xfrm>
            <a:off x="661492" y="1772344"/>
            <a:ext cx="6684764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Techniques for Product Concentration</a:t>
            </a:r>
            <a:endParaRPr lang="en-US" sz="2958" dirty="0"/>
          </a:p>
        </p:txBody>
      </p:sp>
      <p:sp>
        <p:nvSpPr>
          <p:cNvPr id="10" name="Shape 1"/>
          <p:cNvSpPr/>
          <p:nvPr/>
        </p:nvSpPr>
        <p:spPr>
          <a:xfrm>
            <a:off x="661492" y="2622848"/>
            <a:ext cx="3496965" cy="2462708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Shape 2"/>
          <p:cNvSpPr/>
          <p:nvPr/>
        </p:nvSpPr>
        <p:spPr>
          <a:xfrm>
            <a:off x="856853" y="2818209"/>
            <a:ext cx="567035" cy="567035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25" y="2942233"/>
            <a:ext cx="255092" cy="318889"/>
          </a:xfrm>
          <a:prstGeom prst="rect">
            <a:avLst/>
          </a:prstGeom>
        </p:spPr>
      </p:pic>
      <p:sp>
        <p:nvSpPr>
          <p:cNvPr id="13" name="Text 3"/>
          <p:cNvSpPr/>
          <p:nvPr/>
        </p:nvSpPr>
        <p:spPr>
          <a:xfrm>
            <a:off x="856854" y="357425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Evaporation</a:t>
            </a:r>
            <a:endParaRPr lang="en-US" sz="1833" dirty="0"/>
          </a:p>
        </p:txBody>
      </p:sp>
      <p:sp>
        <p:nvSpPr>
          <p:cNvPr id="14" name="Text 4"/>
          <p:cNvSpPr/>
          <p:nvPr/>
        </p:nvSpPr>
        <p:spPr>
          <a:xfrm>
            <a:off x="856853" y="3982938"/>
            <a:ext cx="31062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Utilizes heat to remove water, significantly reducing the volume of the product solution.</a:t>
            </a:r>
            <a:endParaRPr lang="en-US" sz="1458" dirty="0"/>
          </a:p>
        </p:txBody>
      </p:sp>
      <p:sp>
        <p:nvSpPr>
          <p:cNvPr id="15" name="Shape 5"/>
          <p:cNvSpPr/>
          <p:nvPr/>
        </p:nvSpPr>
        <p:spPr>
          <a:xfrm>
            <a:off x="4347468" y="2622848"/>
            <a:ext cx="3496965" cy="2462708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Shape 6"/>
          <p:cNvSpPr/>
          <p:nvPr/>
        </p:nvSpPr>
        <p:spPr>
          <a:xfrm>
            <a:off x="4542830" y="2818209"/>
            <a:ext cx="567035" cy="567035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802" y="2942233"/>
            <a:ext cx="255092" cy="318889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4542830" y="357425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Precipitation</a:t>
            </a:r>
            <a:endParaRPr lang="en-US" sz="1833" dirty="0"/>
          </a:p>
        </p:txBody>
      </p:sp>
      <p:sp>
        <p:nvSpPr>
          <p:cNvPr id="19" name="Text 8"/>
          <p:cNvSpPr/>
          <p:nvPr/>
        </p:nvSpPr>
        <p:spPr>
          <a:xfrm>
            <a:off x="4542830" y="3982938"/>
            <a:ext cx="31062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Induces the product to become insoluble, causing it to separate from the solution as a solid.</a:t>
            </a:r>
            <a:endParaRPr lang="en-US" sz="1458" dirty="0"/>
          </a:p>
        </p:txBody>
      </p:sp>
      <p:sp>
        <p:nvSpPr>
          <p:cNvPr id="20" name="Shape 9"/>
          <p:cNvSpPr/>
          <p:nvPr/>
        </p:nvSpPr>
        <p:spPr>
          <a:xfrm>
            <a:off x="8033444" y="2622848"/>
            <a:ext cx="3496965" cy="2462708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1" name="Shape 10"/>
          <p:cNvSpPr/>
          <p:nvPr/>
        </p:nvSpPr>
        <p:spPr>
          <a:xfrm>
            <a:off x="8228807" y="2818209"/>
            <a:ext cx="567035" cy="567035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2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4778" y="2942233"/>
            <a:ext cx="255092" cy="318889"/>
          </a:xfrm>
          <a:prstGeom prst="rect">
            <a:avLst/>
          </a:prstGeom>
        </p:spPr>
      </p:pic>
      <p:sp>
        <p:nvSpPr>
          <p:cNvPr id="23" name="Text 11"/>
          <p:cNvSpPr/>
          <p:nvPr/>
        </p:nvSpPr>
        <p:spPr>
          <a:xfrm>
            <a:off x="8228807" y="3574257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Adsorption</a:t>
            </a:r>
            <a:endParaRPr lang="en-US" sz="1833" dirty="0"/>
          </a:p>
        </p:txBody>
      </p:sp>
      <p:sp>
        <p:nvSpPr>
          <p:cNvPr id="24" name="Text 12"/>
          <p:cNvSpPr/>
          <p:nvPr/>
        </p:nvSpPr>
        <p:spPr>
          <a:xfrm>
            <a:off x="8228807" y="3982938"/>
            <a:ext cx="31062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Involves the product binding to specialized resins, allowing for its selective capture and concentration.</a:t>
            </a:r>
            <a:endParaRPr lang="en-US" sz="145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608" y="508000"/>
            <a:ext cx="6177062" cy="577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41"/>
              </a:lnSpc>
            </a:pPr>
            <a:r>
              <a:rPr lang="en-US" sz="3625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Purification (Increase Purity)</a:t>
            </a:r>
            <a:endParaRPr lang="en-US" sz="3625" dirty="0"/>
          </a:p>
        </p:txBody>
      </p:sp>
      <p:sp>
        <p:nvSpPr>
          <p:cNvPr id="3" name="Text 1"/>
          <p:cNvSpPr/>
          <p:nvPr/>
        </p:nvSpPr>
        <p:spPr>
          <a:xfrm>
            <a:off x="646609" y="1454745"/>
            <a:ext cx="10898783" cy="295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is the </a:t>
            </a:r>
            <a:r>
              <a:rPr lang="en-US" sz="1417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main process</a:t>
            </a:r>
            <a:r>
              <a:rPr lang="en-US" sz="141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achieving high purity.</a:t>
            </a:r>
            <a:endParaRPr lang="en-US" sz="1417" dirty="0"/>
          </a:p>
        </p:txBody>
      </p:sp>
      <p:sp>
        <p:nvSpPr>
          <p:cNvPr id="9" name="Text 0"/>
          <p:cNvSpPr/>
          <p:nvPr/>
        </p:nvSpPr>
        <p:spPr>
          <a:xfrm>
            <a:off x="661492" y="2238783"/>
            <a:ext cx="9361983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Chromatography: The Gold Standard for Purification</a:t>
            </a:r>
            <a:endParaRPr lang="en-US" sz="2958" dirty="0"/>
          </a:p>
        </p:txBody>
      </p:sp>
      <p:sp>
        <p:nvSpPr>
          <p:cNvPr id="10" name="Text 1"/>
          <p:cNvSpPr/>
          <p:nvPr/>
        </p:nvSpPr>
        <p:spPr>
          <a:xfrm>
            <a:off x="661492" y="3089287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Chromatography techniques are essential for achieving the high purity required for biopharmaceutical products.</a:t>
            </a:r>
            <a:endParaRPr lang="en-US" sz="1458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3604332"/>
            <a:ext cx="3622973" cy="756047"/>
          </a:xfrm>
          <a:prstGeom prst="rect">
            <a:avLst/>
          </a:prstGeom>
        </p:spPr>
      </p:pic>
      <p:sp>
        <p:nvSpPr>
          <p:cNvPr id="12" name="Text 2"/>
          <p:cNvSpPr/>
          <p:nvPr/>
        </p:nvSpPr>
        <p:spPr>
          <a:xfrm>
            <a:off x="850504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Ion-Exchange</a:t>
            </a:r>
            <a:endParaRPr lang="en-US" sz="1833" dirty="0"/>
          </a:p>
        </p:txBody>
      </p:sp>
      <p:sp>
        <p:nvSpPr>
          <p:cNvPr id="13" name="Text 3"/>
          <p:cNvSpPr/>
          <p:nvPr/>
        </p:nvSpPr>
        <p:spPr>
          <a:xfrm>
            <a:off x="850504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molecules based on their net charge.</a:t>
            </a:r>
            <a:endParaRPr lang="en-US" sz="1458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464" y="3604332"/>
            <a:ext cx="3622973" cy="756047"/>
          </a:xfrm>
          <a:prstGeom prst="rect">
            <a:avLst/>
          </a:prstGeom>
        </p:spPr>
      </p:pic>
      <p:sp>
        <p:nvSpPr>
          <p:cNvPr id="15" name="Text 4"/>
          <p:cNvSpPr/>
          <p:nvPr/>
        </p:nvSpPr>
        <p:spPr>
          <a:xfrm>
            <a:off x="4473476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Size-Exclusion</a:t>
            </a:r>
            <a:endParaRPr lang="en-US" sz="1833" dirty="0"/>
          </a:p>
        </p:txBody>
      </p:sp>
      <p:sp>
        <p:nvSpPr>
          <p:cNvPr id="16" name="Text 5"/>
          <p:cNvSpPr/>
          <p:nvPr/>
        </p:nvSpPr>
        <p:spPr>
          <a:xfrm>
            <a:off x="4473476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molecules based on their hydrodynamic volume.</a:t>
            </a:r>
            <a:endParaRPr lang="en-US" sz="1458" dirty="0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7437" y="3604332"/>
            <a:ext cx="3622973" cy="756047"/>
          </a:xfrm>
          <a:prstGeom prst="rect">
            <a:avLst/>
          </a:prstGeom>
        </p:spPr>
      </p:pic>
      <p:sp>
        <p:nvSpPr>
          <p:cNvPr id="18" name="Text 6"/>
          <p:cNvSpPr/>
          <p:nvPr/>
        </p:nvSpPr>
        <p:spPr>
          <a:xfrm>
            <a:off x="8096449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Affinity</a:t>
            </a:r>
            <a:endParaRPr lang="en-US" sz="1833" dirty="0"/>
          </a:p>
        </p:txBody>
      </p:sp>
      <p:sp>
        <p:nvSpPr>
          <p:cNvPr id="19" name="Text 7"/>
          <p:cNvSpPr/>
          <p:nvPr/>
        </p:nvSpPr>
        <p:spPr>
          <a:xfrm>
            <a:off x="8096449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based on specific biological interactions.</a:t>
            </a:r>
            <a:endParaRPr lang="en-US" sz="145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608" y="508000"/>
            <a:ext cx="6177062" cy="577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41"/>
              </a:lnSpc>
            </a:pPr>
            <a:r>
              <a:rPr lang="en-US" sz="3625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Purification (Increase Purity)</a:t>
            </a:r>
            <a:endParaRPr lang="en-US" sz="3625" dirty="0"/>
          </a:p>
        </p:txBody>
      </p:sp>
      <p:sp>
        <p:nvSpPr>
          <p:cNvPr id="3" name="Text 1"/>
          <p:cNvSpPr/>
          <p:nvPr/>
        </p:nvSpPr>
        <p:spPr>
          <a:xfrm>
            <a:off x="646609" y="1454745"/>
            <a:ext cx="10898783" cy="295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is the </a:t>
            </a:r>
            <a:r>
              <a:rPr lang="en-US" sz="1417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main process</a:t>
            </a:r>
            <a:r>
              <a:rPr lang="en-US" sz="141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achieving high purity.</a:t>
            </a:r>
            <a:endParaRPr lang="en-US" sz="1417" dirty="0"/>
          </a:p>
        </p:txBody>
      </p:sp>
      <p:sp>
        <p:nvSpPr>
          <p:cNvPr id="9" name="Text 0"/>
          <p:cNvSpPr/>
          <p:nvPr/>
        </p:nvSpPr>
        <p:spPr>
          <a:xfrm>
            <a:off x="661492" y="2238783"/>
            <a:ext cx="9361983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Chromatography: The Gold Standard for Purification</a:t>
            </a:r>
            <a:endParaRPr lang="en-US" sz="2958" dirty="0"/>
          </a:p>
        </p:txBody>
      </p:sp>
      <p:sp>
        <p:nvSpPr>
          <p:cNvPr id="10" name="Text 1"/>
          <p:cNvSpPr/>
          <p:nvPr/>
        </p:nvSpPr>
        <p:spPr>
          <a:xfrm>
            <a:off x="661492" y="3089287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Chromatography techniques are essential for achieving the high purity required for biopharmaceutical products.</a:t>
            </a:r>
            <a:endParaRPr lang="en-US" sz="1458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3604332"/>
            <a:ext cx="3622973" cy="756047"/>
          </a:xfrm>
          <a:prstGeom prst="rect">
            <a:avLst/>
          </a:prstGeom>
        </p:spPr>
      </p:pic>
      <p:sp>
        <p:nvSpPr>
          <p:cNvPr id="12" name="Text 2"/>
          <p:cNvSpPr/>
          <p:nvPr/>
        </p:nvSpPr>
        <p:spPr>
          <a:xfrm>
            <a:off x="850504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Ion-Exchange</a:t>
            </a:r>
            <a:endParaRPr lang="en-US" sz="1833" dirty="0"/>
          </a:p>
        </p:txBody>
      </p:sp>
      <p:sp>
        <p:nvSpPr>
          <p:cNvPr id="13" name="Text 3"/>
          <p:cNvSpPr/>
          <p:nvPr/>
        </p:nvSpPr>
        <p:spPr>
          <a:xfrm>
            <a:off x="850504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molecules based on their net charge.</a:t>
            </a:r>
            <a:endParaRPr lang="en-US" sz="1458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464" y="3604332"/>
            <a:ext cx="3622973" cy="756047"/>
          </a:xfrm>
          <a:prstGeom prst="rect">
            <a:avLst/>
          </a:prstGeom>
        </p:spPr>
      </p:pic>
      <p:sp>
        <p:nvSpPr>
          <p:cNvPr id="15" name="Text 4"/>
          <p:cNvSpPr/>
          <p:nvPr/>
        </p:nvSpPr>
        <p:spPr>
          <a:xfrm>
            <a:off x="4473476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Size-Exclusion</a:t>
            </a:r>
            <a:endParaRPr lang="en-US" sz="1833" dirty="0"/>
          </a:p>
        </p:txBody>
      </p:sp>
      <p:sp>
        <p:nvSpPr>
          <p:cNvPr id="16" name="Text 5"/>
          <p:cNvSpPr/>
          <p:nvPr/>
        </p:nvSpPr>
        <p:spPr>
          <a:xfrm>
            <a:off x="4473476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molecules based on their hydrodynamic volume.</a:t>
            </a:r>
            <a:endParaRPr lang="en-US" sz="1458" dirty="0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7437" y="3604332"/>
            <a:ext cx="3622973" cy="756047"/>
          </a:xfrm>
          <a:prstGeom prst="rect">
            <a:avLst/>
          </a:prstGeom>
        </p:spPr>
      </p:pic>
      <p:sp>
        <p:nvSpPr>
          <p:cNvPr id="18" name="Text 6"/>
          <p:cNvSpPr/>
          <p:nvPr/>
        </p:nvSpPr>
        <p:spPr>
          <a:xfrm>
            <a:off x="8096449" y="454939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Affinity</a:t>
            </a:r>
            <a:endParaRPr lang="en-US" sz="1833" dirty="0"/>
          </a:p>
        </p:txBody>
      </p:sp>
      <p:sp>
        <p:nvSpPr>
          <p:cNvPr id="19" name="Text 7"/>
          <p:cNvSpPr/>
          <p:nvPr/>
        </p:nvSpPr>
        <p:spPr>
          <a:xfrm>
            <a:off x="8096449" y="4958072"/>
            <a:ext cx="3244949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Separates based on specific biological interactions.</a:t>
            </a:r>
            <a:endParaRPr lang="en-US" sz="145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603078"/>
            <a:ext cx="6891139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Ensuring Product Stability and Efficacy</a:t>
            </a:r>
            <a:endParaRPr lang="en-US" sz="2958" dirty="0"/>
          </a:p>
        </p:txBody>
      </p:sp>
      <p:sp>
        <p:nvSpPr>
          <p:cNvPr id="3" name="Text 1"/>
          <p:cNvSpPr/>
          <p:nvPr/>
        </p:nvSpPr>
        <p:spPr>
          <a:xfrm>
            <a:off x="661492" y="2453581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ultimate goal of final formulation is to ensure the product remains </a:t>
            </a:r>
            <a:r>
              <a:rPr lang="en-US" sz="1458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active and stable</a:t>
            </a: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until it reaches the end-user.</a:t>
            </a:r>
            <a:endParaRPr lang="en-US" sz="1458" dirty="0"/>
          </a:p>
        </p:txBody>
      </p:sp>
      <p:sp>
        <p:nvSpPr>
          <p:cNvPr id="4" name="Shape 2"/>
          <p:cNvSpPr/>
          <p:nvPr/>
        </p:nvSpPr>
        <p:spPr>
          <a:xfrm>
            <a:off x="661492" y="3252093"/>
            <a:ext cx="3496965" cy="2002830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661492" y="3226693"/>
            <a:ext cx="3496965" cy="10160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Shape 4"/>
          <p:cNvSpPr/>
          <p:nvPr/>
        </p:nvSpPr>
        <p:spPr>
          <a:xfrm>
            <a:off x="2126407" y="2968625"/>
            <a:ext cx="567035" cy="567035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468" y="3110409"/>
            <a:ext cx="226814" cy="28346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75904" y="372457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Drying</a:t>
            </a:r>
            <a:endParaRPr lang="en-US" sz="1833" dirty="0"/>
          </a:p>
        </p:txBody>
      </p:sp>
      <p:sp>
        <p:nvSpPr>
          <p:cNvPr id="9" name="Text 6"/>
          <p:cNvSpPr/>
          <p:nvPr/>
        </p:nvSpPr>
        <p:spPr>
          <a:xfrm>
            <a:off x="875903" y="4133255"/>
            <a:ext cx="3068142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Removes water to prevent degradation and extend shelf life.</a:t>
            </a:r>
            <a:endParaRPr lang="en-US" sz="1458" dirty="0"/>
          </a:p>
        </p:txBody>
      </p:sp>
      <p:sp>
        <p:nvSpPr>
          <p:cNvPr id="10" name="Shape 7"/>
          <p:cNvSpPr/>
          <p:nvPr/>
        </p:nvSpPr>
        <p:spPr>
          <a:xfrm>
            <a:off x="4347468" y="3252093"/>
            <a:ext cx="3496965" cy="2002830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4347468" y="3226693"/>
            <a:ext cx="3496965" cy="10160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2" name="Shape 9"/>
          <p:cNvSpPr/>
          <p:nvPr/>
        </p:nvSpPr>
        <p:spPr>
          <a:xfrm>
            <a:off x="5812383" y="2968625"/>
            <a:ext cx="567035" cy="567035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2445" y="3110409"/>
            <a:ext cx="226814" cy="283468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561880" y="372457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Crystallization</a:t>
            </a:r>
            <a:endParaRPr lang="en-US" sz="1833" dirty="0"/>
          </a:p>
        </p:txBody>
      </p:sp>
      <p:sp>
        <p:nvSpPr>
          <p:cNvPr id="15" name="Text 11"/>
          <p:cNvSpPr/>
          <p:nvPr/>
        </p:nvSpPr>
        <p:spPr>
          <a:xfrm>
            <a:off x="4561880" y="4133255"/>
            <a:ext cx="3068142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Provides a highly pure and stable solid form of the product.</a:t>
            </a:r>
            <a:endParaRPr lang="en-US" sz="1458" dirty="0"/>
          </a:p>
        </p:txBody>
      </p:sp>
      <p:sp>
        <p:nvSpPr>
          <p:cNvPr id="16" name="Shape 12"/>
          <p:cNvSpPr/>
          <p:nvPr/>
        </p:nvSpPr>
        <p:spPr>
          <a:xfrm>
            <a:off x="8033444" y="3252093"/>
            <a:ext cx="3496965" cy="2002830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8033444" y="3226693"/>
            <a:ext cx="3496965" cy="10160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8" name="Shape 14"/>
          <p:cNvSpPr/>
          <p:nvPr/>
        </p:nvSpPr>
        <p:spPr>
          <a:xfrm>
            <a:off x="9498360" y="2968625"/>
            <a:ext cx="567035" cy="567035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8421" y="3110409"/>
            <a:ext cx="226814" cy="283468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8247856" y="372457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Packaging</a:t>
            </a:r>
            <a:endParaRPr lang="en-US" sz="1833" dirty="0"/>
          </a:p>
        </p:txBody>
      </p:sp>
      <p:sp>
        <p:nvSpPr>
          <p:cNvPr id="21" name="Text 16"/>
          <p:cNvSpPr/>
          <p:nvPr/>
        </p:nvSpPr>
        <p:spPr>
          <a:xfrm>
            <a:off x="8247856" y="4133255"/>
            <a:ext cx="3068142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Protects the product from environmental factors and ensures sterility.</a:t>
            </a:r>
            <a:endParaRPr lang="en-US" sz="145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508</Words>
  <Application>Microsoft Office PowerPoint</Application>
  <PresentationFormat>Widescreen</PresentationFormat>
  <Paragraphs>78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Arimo</vt:lpstr>
      <vt:lpstr>Calibri</vt:lpstr>
      <vt:lpstr>Calibri Light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vaishnavishedge97@gmail.com</dc:creator>
  <cp:lastModifiedBy>vaishnavishedge97@gmail.com</cp:lastModifiedBy>
  <cp:revision>1</cp:revision>
  <dcterms:created xsi:type="dcterms:W3CDTF">2025-09-25T09:20:38Z</dcterms:created>
  <dcterms:modified xsi:type="dcterms:W3CDTF">2025-09-25T09:23:23Z</dcterms:modified>
</cp:coreProperties>
</file>

<file path=docProps/thumbnail.jpeg>
</file>